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274ec8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274ec8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400">
                <a:solidFill>
                  <a:srgbClr val="595959"/>
                </a:solidFill>
              </a:rPr>
              <a:t>Investigator can search suspicious matches to follow up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274ec8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274ec8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800">
                <a:solidFill>
                  <a:schemeClr val="dk1"/>
                </a:solidFill>
              </a:rPr>
              <a:t> (EMPATHY SECTION)</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274ec80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274ec80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76f22b1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76f22b1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6274ec80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6274ec80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Federal Business Number </a:t>
            </a:r>
            <a:r>
              <a:rPr lang="en-GB"/>
              <a:t>registry</a:t>
            </a:r>
            <a:r>
              <a:rPr lang="en-GB"/>
              <a:t> from corporations Canada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274ec80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274ec80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should emphasize that we did not break any rules in our data extraction, most other teams will </a:t>
            </a:r>
            <a:r>
              <a:rPr lang="en-GB"/>
              <a:t>probably</a:t>
            </a:r>
            <a:r>
              <a:rPr lang="en-GB"/>
              <a:t> not think of this.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274ec80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274ec80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274ec80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274ec80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274ec8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274ec8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274ec80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274ec80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6274ec8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274ec8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350">
                <a:solidFill>
                  <a:srgbClr val="1E3F7A"/>
                </a:solidFill>
                <a:highlight>
                  <a:srgbClr val="FFFFFF"/>
                </a:highlight>
              </a:rPr>
              <a:t>bad faith</a:t>
            </a:r>
            <a:endParaRPr b="1" sz="1350">
              <a:solidFill>
                <a:srgbClr val="1E3F7A"/>
              </a:solidFill>
              <a:highlight>
                <a:srgbClr val="FFFFFF"/>
              </a:highlight>
            </a:endParaRPr>
          </a:p>
          <a:p>
            <a:pPr indent="0" lvl="0" marL="0" rtl="0" algn="l">
              <a:lnSpc>
                <a:spcPct val="150000"/>
              </a:lnSpc>
              <a:spcBef>
                <a:spcPts val="0"/>
              </a:spcBef>
              <a:spcAft>
                <a:spcPts val="0"/>
              </a:spcAft>
              <a:buNone/>
            </a:pPr>
            <a:r>
              <a:rPr lang="en-GB" sz="1000">
                <a:solidFill>
                  <a:schemeClr val="dk1"/>
                </a:solidFill>
                <a:highlight>
                  <a:srgbClr val="FFFFFF"/>
                </a:highlight>
                <a:latin typeface="Roboto"/>
                <a:ea typeface="Roboto"/>
                <a:cs typeface="Roboto"/>
                <a:sym typeface="Roboto"/>
              </a:rPr>
              <a:t>1) n. intentional dishonest act by not fulfilling legal or contractual obligations, misleading another, entering into an agreement without the intention or means to fulfill it, or violating basic standards of honesty in dealing with others. Most states recognize what is called "implied covenant of good faith and fair dealing" which is breached by acts of bad faith, for which a lawsuit may be brought (filed) for the breach (just as one might sue for breach of contract). The question of bad faith may be raised as a defense to a suit on a contract. 2) adj. when there is bad faith then a transaction is called a "bad faith" contract or "bad faith" offer.</a:t>
            </a:r>
            <a:endParaRPr sz="1000">
              <a:solidFill>
                <a:schemeClr val="dk1"/>
              </a:solidFill>
              <a:highlight>
                <a:srgbClr val="FFFFFF"/>
              </a:highlight>
              <a:latin typeface="Roboto"/>
              <a:ea typeface="Roboto"/>
              <a:cs typeface="Roboto"/>
              <a:sym typeface="Roboto"/>
            </a:endParaRPr>
          </a:p>
          <a:p>
            <a:pPr indent="0" lvl="0" marL="0" rtl="0" algn="l">
              <a:lnSpc>
                <a:spcPct val="150000"/>
              </a:lnSpc>
              <a:spcBef>
                <a:spcPts val="800"/>
              </a:spcBef>
              <a:spcAft>
                <a:spcPts val="0"/>
              </a:spcAft>
              <a:buNone/>
            </a:pPr>
            <a:r>
              <a:t/>
            </a:r>
            <a:endParaRPr sz="1000">
              <a:solidFill>
                <a:schemeClr val="dk1"/>
              </a:solidFill>
              <a:highlight>
                <a:srgbClr val="FFFFFF"/>
              </a:highlight>
              <a:latin typeface="Roboto"/>
              <a:ea typeface="Roboto"/>
              <a:cs typeface="Roboto"/>
              <a:sym typeface="Roboto"/>
            </a:endParaRPr>
          </a:p>
          <a:p>
            <a:pPr indent="0" lvl="0" marL="0" rtl="0" algn="l">
              <a:lnSpc>
                <a:spcPct val="150000"/>
              </a:lnSpc>
              <a:spcBef>
                <a:spcPts val="800"/>
              </a:spcBef>
              <a:spcAft>
                <a:spcPts val="0"/>
              </a:spcAft>
              <a:buClr>
                <a:schemeClr val="dk1"/>
              </a:buClr>
              <a:buSzPts val="1100"/>
              <a:buFont typeface="Arial"/>
              <a:buNone/>
            </a:pPr>
            <a:r>
              <a:rPr b="1" lang="en-GB" sz="1000">
                <a:solidFill>
                  <a:schemeClr val="dk1"/>
                </a:solidFill>
                <a:highlight>
                  <a:srgbClr val="FFFFFF"/>
                </a:highlight>
                <a:latin typeface="Roboto"/>
                <a:ea typeface="Roboto"/>
                <a:cs typeface="Roboto"/>
                <a:sym typeface="Roboto"/>
              </a:rPr>
              <a:t>Regarding Electronic Paper Trail:</a:t>
            </a:r>
            <a:r>
              <a:rPr lang="en-GB" sz="1000">
                <a:solidFill>
                  <a:schemeClr val="dk1"/>
                </a:solidFill>
                <a:highlight>
                  <a:srgbClr val="FFFFFF"/>
                </a:highlight>
                <a:latin typeface="Roboto"/>
                <a:ea typeface="Roboto"/>
                <a:cs typeface="Roboto"/>
                <a:sym typeface="Roboto"/>
              </a:rPr>
              <a:t> Defined as lack of </a:t>
            </a:r>
            <a:r>
              <a:rPr lang="en-GB" sz="1000">
                <a:solidFill>
                  <a:schemeClr val="dk1"/>
                </a:solidFill>
                <a:highlight>
                  <a:srgbClr val="FFFFFF"/>
                </a:highlight>
                <a:latin typeface="Roboto"/>
                <a:ea typeface="Roboto"/>
                <a:cs typeface="Roboto"/>
                <a:sym typeface="Roboto"/>
              </a:rPr>
              <a:t>presence</a:t>
            </a:r>
            <a:r>
              <a:rPr lang="en-GB" sz="1000">
                <a:solidFill>
                  <a:schemeClr val="dk1"/>
                </a:solidFill>
                <a:highlight>
                  <a:srgbClr val="FFFFFF"/>
                </a:highlight>
                <a:latin typeface="Roboto"/>
                <a:ea typeface="Roboto"/>
                <a:cs typeface="Roboto"/>
                <a:sym typeface="Roboto"/>
              </a:rPr>
              <a:t> on leading search engine and social networks</a:t>
            </a:r>
            <a:endParaRPr sz="1000">
              <a:solidFill>
                <a:schemeClr val="dk1"/>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6274ec80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6274ec80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dk1"/>
                </a:solidFill>
              </a:rPr>
              <a:t> Designed for end user points are for EMPATHY judging criteria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sbabicki/ice-crea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beta.canadasbusinessregistries.c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opendata.vancouver.ca/explore/dataset/business-licences/information/?disjunctive.status&amp;disjunctive.businesssubtype"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open.canada.ca/data/en/dataset/0032ce54-c5dd-4b66-99a0-320a7b5e99f2"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offshoreleaks.icij.org/pages/database" TargetMode="External"/><Relationship Id="rId4" Type="http://schemas.openxmlformats.org/officeDocument/2006/relationships/hyperlink" Target="https://www.canlii.org/en/ca/" TargetMode="External"/><Relationship Id="rId5" Type="http://schemas.openxmlformats.org/officeDocument/2006/relationships/hyperlink" Target="https://www.canlii.org/en/bc/" TargetMode="External"/><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treamlit.io/"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4000"/>
          </a:blip>
          <a:stretch>
            <a:fillRect/>
          </a:stretch>
        </p:blipFill>
        <p:spPr>
          <a:xfrm>
            <a:off x="0" y="203454"/>
            <a:ext cx="9144000" cy="4736592"/>
          </a:xfrm>
          <a:prstGeom prst="rect">
            <a:avLst/>
          </a:prstGeom>
          <a:noFill/>
          <a:ln>
            <a:noFill/>
          </a:ln>
        </p:spPr>
      </p:pic>
      <p:sp>
        <p:nvSpPr>
          <p:cNvPr id="55" name="Google Shape;55;p13"/>
          <p:cNvSpPr txBox="1"/>
          <p:nvPr>
            <p:ph type="ctrTitle"/>
          </p:nvPr>
        </p:nvSpPr>
        <p:spPr>
          <a:xfrm>
            <a:off x="311708" y="1125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t>2021 ESDC HACKATHON</a:t>
            </a:r>
            <a:endParaRPr b="1"/>
          </a:p>
          <a:p>
            <a:pPr indent="0" lvl="0" marL="0" rtl="0" algn="ctr">
              <a:spcBef>
                <a:spcPts val="0"/>
              </a:spcBef>
              <a:spcAft>
                <a:spcPts val="0"/>
              </a:spcAft>
              <a:buNone/>
            </a:pPr>
            <a:r>
              <a:rPr b="1" lang="en-GB"/>
              <a:t>TEAM </a:t>
            </a:r>
            <a:r>
              <a:rPr b="1" lang="en-GB"/>
              <a:t>ICE CREAM!!</a:t>
            </a:r>
            <a:endParaRPr b="1"/>
          </a:p>
        </p:txBody>
      </p:sp>
      <p:sp>
        <p:nvSpPr>
          <p:cNvPr id="56" name="Google Shape;56;p13"/>
          <p:cNvSpPr txBox="1"/>
          <p:nvPr>
            <p:ph idx="1" type="subTitle"/>
          </p:nvPr>
        </p:nvSpPr>
        <p:spPr>
          <a:xfrm>
            <a:off x="311700" y="3215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So creamy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Usage Instructions</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Install by following instructions on </a:t>
            </a:r>
            <a:r>
              <a:rPr lang="en-GB" u="sng">
                <a:solidFill>
                  <a:schemeClr val="accent5"/>
                </a:solidFill>
                <a:hlinkClick r:id="rId3">
                  <a:extLst>
                    <a:ext uri="{A12FA001-AC4F-418D-AE19-62706E023703}">
                      <ahyp:hlinkClr val="tx"/>
                    </a:ext>
                  </a:extLst>
                </a:hlinkClick>
              </a:rPr>
              <a:t>https://github.com/sbabicki/ice-cream</a:t>
            </a:r>
            <a:r>
              <a:rPr lang="en-GB"/>
              <a:t> </a:t>
            </a:r>
            <a:endParaRPr/>
          </a:p>
          <a:p>
            <a:pPr indent="-342900" lvl="0" marL="457200" rtl="0" algn="l">
              <a:spcBef>
                <a:spcPts val="0"/>
              </a:spcBef>
              <a:spcAft>
                <a:spcPts val="0"/>
              </a:spcAft>
              <a:buSzPts val="1800"/>
              <a:buChar char="-"/>
            </a:pPr>
            <a:r>
              <a:rPr lang="en-GB"/>
              <a:t>Enter in </a:t>
            </a:r>
            <a:r>
              <a:rPr b="1" lang="en-GB"/>
              <a:t>business name</a:t>
            </a:r>
            <a:r>
              <a:rPr lang="en-GB"/>
              <a:t>, </a:t>
            </a:r>
            <a:r>
              <a:rPr b="1" lang="en-GB"/>
              <a:t>address</a:t>
            </a:r>
            <a:r>
              <a:rPr lang="en-GB"/>
              <a:t>, or </a:t>
            </a:r>
            <a:r>
              <a:rPr b="1" lang="en-GB"/>
              <a:t>both</a:t>
            </a:r>
            <a:endParaRPr b="1"/>
          </a:p>
          <a:p>
            <a:pPr indent="-342900" lvl="0" marL="457200" rtl="0" algn="l">
              <a:spcBef>
                <a:spcPts val="0"/>
              </a:spcBef>
              <a:spcAft>
                <a:spcPts val="0"/>
              </a:spcAft>
              <a:buSzPts val="1800"/>
              <a:buChar char="-"/>
            </a:pPr>
            <a:r>
              <a:rPr lang="en-GB"/>
              <a:t>If there are multiple matches for the same address these matches will also be shown along with key characteristics</a:t>
            </a:r>
            <a:endParaRPr/>
          </a:p>
          <a:p>
            <a:pPr indent="-342900" lvl="0" marL="457200" rtl="0" algn="l">
              <a:spcBef>
                <a:spcPts val="0"/>
              </a:spcBef>
              <a:spcAft>
                <a:spcPts val="0"/>
              </a:spcAft>
              <a:buSzPts val="1800"/>
              <a:buChar char="-"/>
            </a:pPr>
            <a:r>
              <a:rPr lang="en-GB"/>
              <a:t>Matches for related companies and individuals (the latter yet to be implemented) that have a higher likelihood of bad faith actions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Ethical Implications</a:t>
            </a:r>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Bias concerns, the following m</a:t>
            </a:r>
            <a:r>
              <a:rPr lang="en-GB"/>
              <a:t>inorities may be targeted disproportionately:</a:t>
            </a:r>
            <a:endParaRPr/>
          </a:p>
          <a:p>
            <a:pPr indent="-317500" lvl="1" marL="914400" rtl="0" algn="l">
              <a:spcBef>
                <a:spcPts val="0"/>
              </a:spcBef>
              <a:spcAft>
                <a:spcPts val="0"/>
              </a:spcAft>
              <a:buSzPts val="1400"/>
              <a:buChar char="-"/>
            </a:pPr>
            <a:r>
              <a:rPr b="1" lang="en-GB"/>
              <a:t>Immigrants</a:t>
            </a:r>
            <a:r>
              <a:rPr lang="en-GB"/>
              <a:t> - may not be familiar with Canadian regulations </a:t>
            </a:r>
            <a:endParaRPr/>
          </a:p>
          <a:p>
            <a:pPr indent="-317500" lvl="1" marL="914400" rtl="0" algn="l">
              <a:spcBef>
                <a:spcPts val="0"/>
              </a:spcBef>
              <a:spcAft>
                <a:spcPts val="0"/>
              </a:spcAft>
              <a:buSzPts val="1400"/>
              <a:buChar char="-"/>
            </a:pPr>
            <a:r>
              <a:rPr b="1" lang="en-GB"/>
              <a:t>Technologically illiterate</a:t>
            </a:r>
            <a:r>
              <a:rPr lang="en-GB"/>
              <a:t> - lower online presence</a:t>
            </a:r>
            <a:endParaRPr/>
          </a:p>
          <a:p>
            <a:pPr indent="-317500" lvl="1" marL="914400" rtl="0" algn="l">
              <a:spcBef>
                <a:spcPts val="0"/>
              </a:spcBef>
              <a:spcAft>
                <a:spcPts val="0"/>
              </a:spcAft>
              <a:buSzPts val="1400"/>
              <a:buChar char="-"/>
            </a:pPr>
            <a:r>
              <a:rPr b="1" lang="en-GB"/>
              <a:t>Lack of resources</a:t>
            </a:r>
            <a:r>
              <a:rPr lang="en-GB"/>
              <a:t> - not enough resources to pay to advertise or set up online presence</a:t>
            </a:r>
            <a:endParaRPr/>
          </a:p>
          <a:p>
            <a:pPr indent="-317500" lvl="1" marL="914400" rtl="0" algn="l">
              <a:spcBef>
                <a:spcPts val="0"/>
              </a:spcBef>
              <a:spcAft>
                <a:spcPts val="0"/>
              </a:spcAft>
              <a:buSzPts val="1400"/>
              <a:buChar char="-"/>
            </a:pPr>
            <a:r>
              <a:rPr b="1" lang="en-GB"/>
              <a:t>Type of business</a:t>
            </a:r>
            <a:r>
              <a:rPr lang="en-GB"/>
              <a:t> - certain types businesses will have less of an online presence</a:t>
            </a:r>
            <a:endParaRPr/>
          </a:p>
          <a:p>
            <a:pPr indent="-317500" lvl="1" marL="914400" rtl="0" algn="l">
              <a:spcBef>
                <a:spcPts val="0"/>
              </a:spcBef>
              <a:spcAft>
                <a:spcPts val="0"/>
              </a:spcAft>
              <a:buSzPts val="1400"/>
              <a:buChar char="-"/>
            </a:pPr>
            <a:r>
              <a:rPr b="1" lang="en-GB"/>
              <a:t>Legal records</a:t>
            </a:r>
            <a:r>
              <a:rPr lang="en-GB"/>
              <a:t> - relying heavily on past behaviour to predict future behaviour</a:t>
            </a:r>
            <a:endParaRPr/>
          </a:p>
          <a:p>
            <a:pPr indent="-342900" lvl="0" marL="457200" rtl="0" algn="l">
              <a:spcBef>
                <a:spcPts val="0"/>
              </a:spcBef>
              <a:spcAft>
                <a:spcPts val="0"/>
              </a:spcAft>
              <a:buSzPts val="1800"/>
              <a:buChar char="-"/>
            </a:pPr>
            <a:r>
              <a:rPr lang="en-GB"/>
              <a:t>Potential ethical concerns for our product: </a:t>
            </a:r>
            <a:endParaRPr/>
          </a:p>
          <a:p>
            <a:pPr indent="-317500" lvl="1" marL="914400" rtl="0" algn="l">
              <a:spcBef>
                <a:spcPts val="0"/>
              </a:spcBef>
              <a:spcAft>
                <a:spcPts val="0"/>
              </a:spcAft>
              <a:buSzPts val="1400"/>
              <a:buChar char="-"/>
            </a:pPr>
            <a:r>
              <a:rPr lang="en-GB"/>
              <a:t>Providing legal records </a:t>
            </a:r>
            <a:endParaRPr/>
          </a:p>
          <a:p>
            <a:pPr indent="-317500" lvl="2" marL="1371600" rtl="0" algn="l">
              <a:spcBef>
                <a:spcPts val="0"/>
              </a:spcBef>
              <a:spcAft>
                <a:spcPts val="0"/>
              </a:spcAft>
              <a:buSzPts val="1400"/>
              <a:buChar char="-"/>
            </a:pPr>
            <a:r>
              <a:rPr lang="en-GB"/>
              <a:t>May not otherwise be checked</a:t>
            </a:r>
            <a:endParaRPr/>
          </a:p>
          <a:p>
            <a:pPr indent="-317500" lvl="1" marL="914400" rtl="0" algn="l">
              <a:spcBef>
                <a:spcPts val="0"/>
              </a:spcBef>
              <a:spcAft>
                <a:spcPts val="0"/>
              </a:spcAft>
              <a:buSzPts val="1400"/>
              <a:buChar char="-"/>
            </a:pPr>
            <a:r>
              <a:rPr lang="en-GB"/>
              <a:t>Maps displayed for all companies</a:t>
            </a:r>
            <a:endParaRPr/>
          </a:p>
          <a:p>
            <a:pPr indent="-317500" lvl="2" marL="1371600" rtl="0" algn="l">
              <a:spcBef>
                <a:spcPts val="0"/>
              </a:spcBef>
              <a:spcAft>
                <a:spcPts val="0"/>
              </a:spcAft>
              <a:buSzPts val="1400"/>
              <a:buChar char="-"/>
            </a:pPr>
            <a:r>
              <a:rPr lang="en-GB"/>
              <a:t>May lead to subconscious biases</a:t>
            </a:r>
            <a:endParaRPr/>
          </a:p>
        </p:txBody>
      </p:sp>
      <p:pic>
        <p:nvPicPr>
          <p:cNvPr id="136" name="Google Shape;136;p23"/>
          <p:cNvPicPr preferRelativeResize="0"/>
          <p:nvPr/>
        </p:nvPicPr>
        <p:blipFill>
          <a:blip r:embed="rId3">
            <a:alphaModFix/>
          </a:blip>
          <a:stretch>
            <a:fillRect/>
          </a:stretch>
        </p:blipFill>
        <p:spPr>
          <a:xfrm>
            <a:off x="5349275" y="2901475"/>
            <a:ext cx="3570949" cy="20086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plans</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Additional Feature Aspirations</a:t>
            </a:r>
            <a:endParaRPr/>
          </a:p>
          <a:p>
            <a:pPr indent="-317500" lvl="1" marL="914400" rtl="0" algn="l">
              <a:spcBef>
                <a:spcPts val="0"/>
              </a:spcBef>
              <a:spcAft>
                <a:spcPts val="0"/>
              </a:spcAft>
              <a:buSzPts val="1400"/>
              <a:buChar char="-"/>
            </a:pPr>
            <a:r>
              <a:rPr lang="en-GB"/>
              <a:t>Move data sources to database</a:t>
            </a:r>
            <a:endParaRPr/>
          </a:p>
          <a:p>
            <a:pPr indent="-317500" lvl="1" marL="914400" rtl="0" algn="l">
              <a:spcBef>
                <a:spcPts val="0"/>
              </a:spcBef>
              <a:spcAft>
                <a:spcPts val="0"/>
              </a:spcAft>
              <a:buSzPts val="1400"/>
              <a:buChar char="-"/>
            </a:pPr>
            <a:r>
              <a:rPr lang="en-GB"/>
              <a:t>Additional data sources</a:t>
            </a:r>
            <a:endParaRPr/>
          </a:p>
          <a:p>
            <a:pPr indent="-317500" lvl="1" marL="914400" rtl="0" algn="l">
              <a:spcBef>
                <a:spcPts val="0"/>
              </a:spcBef>
              <a:spcAft>
                <a:spcPts val="0"/>
              </a:spcAft>
              <a:buSzPts val="1400"/>
              <a:buChar char="-"/>
            </a:pPr>
            <a:r>
              <a:rPr lang="en-GB"/>
              <a:t>Partial string matching for address and </a:t>
            </a:r>
            <a:r>
              <a:rPr lang="en-GB"/>
              <a:t>business</a:t>
            </a:r>
            <a:r>
              <a:rPr lang="en-GB"/>
              <a:t> name lookup</a:t>
            </a:r>
            <a:endParaRPr/>
          </a:p>
          <a:p>
            <a:pPr indent="-317500" lvl="1" marL="914400" rtl="0" algn="l">
              <a:spcBef>
                <a:spcPts val="0"/>
              </a:spcBef>
              <a:spcAft>
                <a:spcPts val="0"/>
              </a:spcAft>
              <a:buSzPts val="1400"/>
              <a:buChar char="-"/>
            </a:pPr>
            <a:r>
              <a:rPr lang="en-GB"/>
              <a:t>Fuzzy matching improvement for Offshore Leaks DB</a:t>
            </a:r>
            <a:endParaRPr/>
          </a:p>
          <a:p>
            <a:pPr indent="-317500" lvl="1" marL="914400" rtl="0" algn="l">
              <a:spcBef>
                <a:spcPts val="0"/>
              </a:spcBef>
              <a:spcAft>
                <a:spcPts val="0"/>
              </a:spcAft>
              <a:buSzPts val="1400"/>
              <a:buChar char="-"/>
            </a:pPr>
            <a:r>
              <a:rPr lang="en-GB"/>
              <a:t>Search by director name</a:t>
            </a:r>
            <a:endParaRPr/>
          </a:p>
          <a:p>
            <a:pPr indent="-317500" lvl="1" marL="914400" rtl="0" algn="l">
              <a:spcBef>
                <a:spcPts val="0"/>
              </a:spcBef>
              <a:spcAft>
                <a:spcPts val="0"/>
              </a:spcAft>
              <a:buSzPts val="1400"/>
              <a:buChar char="-"/>
            </a:pPr>
            <a:r>
              <a:rPr lang="en-GB"/>
              <a:t>Automated fraud detection score based on company characteristics</a:t>
            </a:r>
            <a:endParaRPr/>
          </a:p>
          <a:p>
            <a:pPr indent="-317500" lvl="1" marL="914400" rtl="0" algn="l">
              <a:spcBef>
                <a:spcPts val="0"/>
              </a:spcBef>
              <a:spcAft>
                <a:spcPts val="0"/>
              </a:spcAft>
              <a:buSzPts val="1400"/>
              <a:buChar char="-"/>
            </a:pPr>
            <a:r>
              <a:rPr lang="en-GB"/>
              <a:t>Link for viewing matching data result</a:t>
            </a:r>
            <a:endParaRPr/>
          </a:p>
          <a:p>
            <a:pPr indent="-317500" lvl="1" marL="914400" rtl="0" algn="l">
              <a:spcBef>
                <a:spcPts val="0"/>
              </a:spcBef>
              <a:spcAft>
                <a:spcPts val="0"/>
              </a:spcAft>
              <a:buSzPts val="1400"/>
              <a:buChar char="-"/>
            </a:pPr>
            <a:r>
              <a:rPr lang="en-GB"/>
              <a:t>API integration with app</a:t>
            </a:r>
            <a:endParaRPr/>
          </a:p>
          <a:p>
            <a:pPr indent="-342900" lvl="0" marL="457200" rtl="0" algn="l">
              <a:spcBef>
                <a:spcPts val="0"/>
              </a:spcBef>
              <a:spcAft>
                <a:spcPts val="0"/>
              </a:spcAft>
              <a:buSzPts val="1800"/>
              <a:buChar char="-"/>
            </a:pPr>
            <a:r>
              <a:rPr lang="en-GB"/>
              <a:t>We are confident that with slightly more time we could implement many of these features!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 for us?</a:t>
            </a:r>
            <a:endParaRPr/>
          </a:p>
        </p:txBody>
      </p:sp>
      <p:pic>
        <p:nvPicPr>
          <p:cNvPr id="148" name="Google Shape;148;p25"/>
          <p:cNvPicPr preferRelativeResize="0"/>
          <p:nvPr/>
        </p:nvPicPr>
        <p:blipFill>
          <a:blip r:embed="rId3">
            <a:alphaModFix/>
          </a:blip>
          <a:stretch>
            <a:fillRect/>
          </a:stretch>
        </p:blipFill>
        <p:spPr>
          <a:xfrm>
            <a:off x="1425025" y="1107350"/>
            <a:ext cx="6293926" cy="3540350"/>
          </a:xfrm>
          <a:prstGeom prst="rect">
            <a:avLst/>
          </a:prstGeom>
          <a:noFill/>
          <a:ln>
            <a:noFill/>
          </a:ln>
        </p:spPr>
      </p:pic>
      <p:sp>
        <p:nvSpPr>
          <p:cNvPr id="149" name="Google Shape;149;p25"/>
          <p:cNvSpPr txBox="1"/>
          <p:nvPr/>
        </p:nvSpPr>
        <p:spPr>
          <a:xfrm>
            <a:off x="6347400" y="1761450"/>
            <a:ext cx="90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FFFF"/>
                </a:solidFill>
              </a:rPr>
              <a:t>Sasha</a:t>
            </a:r>
            <a:r>
              <a:rPr lang="en-GB" sz="1600"/>
              <a:t> </a:t>
            </a:r>
            <a:endParaRPr sz="1600"/>
          </a:p>
        </p:txBody>
      </p:sp>
      <p:sp>
        <p:nvSpPr>
          <p:cNvPr id="150" name="Google Shape;150;p25"/>
          <p:cNvSpPr txBox="1"/>
          <p:nvPr/>
        </p:nvSpPr>
        <p:spPr>
          <a:xfrm>
            <a:off x="5446800" y="3371975"/>
            <a:ext cx="90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FFFF"/>
                </a:solidFill>
              </a:rPr>
              <a:t>Aidan</a:t>
            </a:r>
            <a:r>
              <a:rPr lang="en-GB" sz="1600"/>
              <a:t> </a:t>
            </a:r>
            <a:endParaRPr sz="1600"/>
          </a:p>
        </p:txBody>
      </p:sp>
      <p:sp>
        <p:nvSpPr>
          <p:cNvPr id="151" name="Google Shape;151;p25"/>
          <p:cNvSpPr txBox="1"/>
          <p:nvPr/>
        </p:nvSpPr>
        <p:spPr>
          <a:xfrm>
            <a:off x="4451200" y="1511850"/>
            <a:ext cx="120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Junghoo</a:t>
            </a:r>
            <a:r>
              <a:rPr lang="en-GB" sz="1600"/>
              <a:t> </a:t>
            </a:r>
            <a:endParaRPr sz="1600"/>
          </a:p>
        </p:txBody>
      </p:sp>
      <p:sp>
        <p:nvSpPr>
          <p:cNvPr id="152" name="Google Shape;152;p25"/>
          <p:cNvSpPr txBox="1"/>
          <p:nvPr/>
        </p:nvSpPr>
        <p:spPr>
          <a:xfrm>
            <a:off x="2634275" y="3247625"/>
            <a:ext cx="120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William</a:t>
            </a:r>
            <a:r>
              <a:rPr lang="en-GB" sz="1600"/>
              <a:t> </a:t>
            </a:r>
            <a:endParaRPr sz="1600"/>
          </a:p>
        </p:txBody>
      </p:sp>
      <p:sp>
        <p:nvSpPr>
          <p:cNvPr id="153" name="Google Shape;153;p25"/>
          <p:cNvSpPr txBox="1"/>
          <p:nvPr/>
        </p:nvSpPr>
        <p:spPr>
          <a:xfrm>
            <a:off x="2195000" y="1706025"/>
            <a:ext cx="90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FFFF"/>
                </a:solidFill>
              </a:rPr>
              <a:t>Elanor</a:t>
            </a:r>
            <a:r>
              <a:rPr lang="en-GB" sz="1600"/>
              <a:t>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4641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Overview</a:t>
            </a:r>
            <a:endParaRPr/>
          </a:p>
        </p:txBody>
      </p:sp>
      <p:sp>
        <p:nvSpPr>
          <p:cNvPr id="62" name="Google Shape;62;p14"/>
          <p:cNvSpPr/>
          <p:nvPr/>
        </p:nvSpPr>
        <p:spPr>
          <a:xfrm>
            <a:off x="356275" y="2435825"/>
            <a:ext cx="1316700" cy="1454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t>Stored Company data</a:t>
            </a:r>
            <a:endParaRPr i="1"/>
          </a:p>
        </p:txBody>
      </p:sp>
      <p:sp>
        <p:nvSpPr>
          <p:cNvPr id="63" name="Google Shape;63;p14"/>
          <p:cNvSpPr/>
          <p:nvPr/>
        </p:nvSpPr>
        <p:spPr>
          <a:xfrm>
            <a:off x="4467163" y="1170125"/>
            <a:ext cx="1728972" cy="9399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solidFill>
                  <a:schemeClr val="dk1"/>
                </a:solidFill>
              </a:rPr>
              <a:t>Online </a:t>
            </a:r>
            <a:r>
              <a:rPr i="1" lang="en-GB"/>
              <a:t>Web Pages</a:t>
            </a:r>
            <a:r>
              <a:rPr i="1" lang="en-GB"/>
              <a:t> </a:t>
            </a:r>
            <a:endParaRPr i="1"/>
          </a:p>
        </p:txBody>
      </p:sp>
      <p:sp>
        <p:nvSpPr>
          <p:cNvPr id="64" name="Google Shape;64;p14"/>
          <p:cNvSpPr/>
          <p:nvPr/>
        </p:nvSpPr>
        <p:spPr>
          <a:xfrm>
            <a:off x="7275375" y="2435825"/>
            <a:ext cx="1316700" cy="14541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t>User Interface</a:t>
            </a:r>
            <a:endParaRPr i="1"/>
          </a:p>
        </p:txBody>
      </p:sp>
      <p:sp>
        <p:nvSpPr>
          <p:cNvPr id="65" name="Google Shape;65;p14"/>
          <p:cNvSpPr/>
          <p:nvPr/>
        </p:nvSpPr>
        <p:spPr>
          <a:xfrm>
            <a:off x="4337975" y="2634875"/>
            <a:ext cx="1984500" cy="1056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t>Web scraping script</a:t>
            </a:r>
            <a:endParaRPr i="1"/>
          </a:p>
        </p:txBody>
      </p:sp>
      <p:cxnSp>
        <p:nvCxnSpPr>
          <p:cNvPr id="66" name="Google Shape;66;p14"/>
          <p:cNvCxnSpPr>
            <a:stCxn id="62" idx="4"/>
            <a:endCxn id="67" idx="1"/>
          </p:cNvCxnSpPr>
          <p:nvPr/>
        </p:nvCxnSpPr>
        <p:spPr>
          <a:xfrm>
            <a:off x="1672975" y="3162875"/>
            <a:ext cx="340200" cy="0"/>
          </a:xfrm>
          <a:prstGeom prst="straightConnector1">
            <a:avLst/>
          </a:prstGeom>
          <a:noFill/>
          <a:ln cap="flat" cmpd="sng" w="9525">
            <a:solidFill>
              <a:schemeClr val="dk2"/>
            </a:solidFill>
            <a:prstDash val="solid"/>
            <a:round/>
            <a:headEnd len="med" w="med" type="triangle"/>
            <a:tailEnd len="med" w="med" type="none"/>
          </a:ln>
        </p:spPr>
      </p:cxnSp>
      <p:cxnSp>
        <p:nvCxnSpPr>
          <p:cNvPr id="68" name="Google Shape;68;p14"/>
          <p:cNvCxnSpPr>
            <a:stCxn id="63" idx="1"/>
            <a:endCxn id="65" idx="0"/>
          </p:cNvCxnSpPr>
          <p:nvPr/>
        </p:nvCxnSpPr>
        <p:spPr>
          <a:xfrm flipH="1">
            <a:off x="5330149" y="2109048"/>
            <a:ext cx="1500" cy="525900"/>
          </a:xfrm>
          <a:prstGeom prst="straightConnector1">
            <a:avLst/>
          </a:prstGeom>
          <a:noFill/>
          <a:ln cap="flat" cmpd="sng" w="9525">
            <a:solidFill>
              <a:schemeClr val="dk2"/>
            </a:solidFill>
            <a:prstDash val="solid"/>
            <a:round/>
            <a:headEnd len="med" w="med" type="none"/>
            <a:tailEnd len="med" w="med" type="triangle"/>
          </a:ln>
        </p:spPr>
      </p:cxnSp>
      <p:cxnSp>
        <p:nvCxnSpPr>
          <p:cNvPr id="69" name="Google Shape;69;p14"/>
          <p:cNvCxnSpPr>
            <a:stCxn id="65" idx="3"/>
            <a:endCxn id="64" idx="1"/>
          </p:cNvCxnSpPr>
          <p:nvPr/>
        </p:nvCxnSpPr>
        <p:spPr>
          <a:xfrm>
            <a:off x="6322475" y="3162875"/>
            <a:ext cx="952800" cy="0"/>
          </a:xfrm>
          <a:prstGeom prst="straightConnector1">
            <a:avLst/>
          </a:prstGeom>
          <a:noFill/>
          <a:ln cap="flat" cmpd="sng" w="9525">
            <a:solidFill>
              <a:schemeClr val="dk2"/>
            </a:solidFill>
            <a:prstDash val="solid"/>
            <a:round/>
            <a:headEnd len="med" w="med" type="triangle"/>
            <a:tailEnd len="med" w="med" type="triangle"/>
          </a:ln>
        </p:spPr>
      </p:cxnSp>
      <p:sp>
        <p:nvSpPr>
          <p:cNvPr id="70" name="Google Shape;70;p14"/>
          <p:cNvSpPr/>
          <p:nvPr/>
        </p:nvSpPr>
        <p:spPr>
          <a:xfrm>
            <a:off x="7275275" y="1221925"/>
            <a:ext cx="1728900" cy="997500"/>
          </a:xfrm>
          <a:prstGeom prst="wedgeRectCallout">
            <a:avLst>
              <a:gd fmla="val -17783" name="adj1"/>
              <a:gd fmla="val 7183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GB"/>
              <a:t>User Query: </a:t>
            </a:r>
            <a:endParaRPr i="1"/>
          </a:p>
          <a:p>
            <a:pPr indent="0" lvl="0" marL="0" rtl="0" algn="l">
              <a:spcBef>
                <a:spcPts val="0"/>
              </a:spcBef>
              <a:spcAft>
                <a:spcPts val="0"/>
              </a:spcAft>
              <a:buNone/>
            </a:pPr>
            <a:r>
              <a:rPr i="1" lang="en-GB" u="sng"/>
              <a:t>Company Name</a:t>
            </a:r>
            <a:r>
              <a:rPr i="1" lang="en-GB"/>
              <a:t> or </a:t>
            </a:r>
            <a:r>
              <a:rPr i="1" lang="en-GB" u="sng"/>
              <a:t>Company</a:t>
            </a:r>
            <a:r>
              <a:rPr i="1" lang="en-GB" u="sng"/>
              <a:t> Address</a:t>
            </a:r>
            <a:endParaRPr i="1" u="sng"/>
          </a:p>
        </p:txBody>
      </p:sp>
      <p:sp>
        <p:nvSpPr>
          <p:cNvPr id="67" name="Google Shape;67;p14"/>
          <p:cNvSpPr/>
          <p:nvPr/>
        </p:nvSpPr>
        <p:spPr>
          <a:xfrm>
            <a:off x="2013225" y="2634875"/>
            <a:ext cx="1984500" cy="1056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t>P</a:t>
            </a:r>
            <a:r>
              <a:rPr i="1" lang="en-GB"/>
              <a:t>opulate</a:t>
            </a:r>
            <a:r>
              <a:rPr i="1" lang="en-GB"/>
              <a:t> </a:t>
            </a:r>
            <a:r>
              <a:rPr i="1" lang="en-GB"/>
              <a:t>database</a:t>
            </a:r>
            <a:r>
              <a:rPr i="1" lang="en-GB"/>
              <a:t> script</a:t>
            </a:r>
            <a:endParaRPr i="1"/>
          </a:p>
        </p:txBody>
      </p:sp>
      <p:cxnSp>
        <p:nvCxnSpPr>
          <p:cNvPr id="71" name="Google Shape;71;p14"/>
          <p:cNvCxnSpPr>
            <a:stCxn id="67" idx="3"/>
            <a:endCxn id="65" idx="1"/>
          </p:cNvCxnSpPr>
          <p:nvPr/>
        </p:nvCxnSpPr>
        <p:spPr>
          <a:xfrm>
            <a:off x="3997725" y="3162875"/>
            <a:ext cx="340200" cy="0"/>
          </a:xfrm>
          <a:prstGeom prst="straightConnector1">
            <a:avLst/>
          </a:prstGeom>
          <a:noFill/>
          <a:ln cap="flat" cmpd="sng" w="9525">
            <a:solidFill>
              <a:schemeClr val="dk2"/>
            </a:solidFill>
            <a:prstDash val="solid"/>
            <a:round/>
            <a:headEnd len="med" w="med" type="triangle"/>
            <a:tailEnd len="med" w="med" type="none"/>
          </a:ln>
        </p:spPr>
      </p:cxnSp>
      <p:sp>
        <p:nvSpPr>
          <p:cNvPr id="72" name="Google Shape;72;p14"/>
          <p:cNvSpPr txBox="1"/>
          <p:nvPr/>
        </p:nvSpPr>
        <p:spPr>
          <a:xfrm>
            <a:off x="16650" y="1782500"/>
            <a:ext cx="226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rgbClr val="666666"/>
                </a:solidFill>
              </a:rPr>
              <a:t>company_data.csv</a:t>
            </a:r>
            <a:endParaRPr>
              <a:solidFill>
                <a:srgbClr val="666666"/>
              </a:solidFill>
            </a:endParaRPr>
          </a:p>
          <a:p>
            <a:pPr indent="0" lvl="0" marL="0" rtl="0" algn="ctr">
              <a:spcBef>
                <a:spcPts val="0"/>
              </a:spcBef>
              <a:spcAft>
                <a:spcPts val="0"/>
              </a:spcAft>
              <a:buClr>
                <a:schemeClr val="dk1"/>
              </a:buClr>
              <a:buSzPts val="1100"/>
              <a:buFont typeface="Arial"/>
              <a:buNone/>
            </a:pPr>
            <a:r>
              <a:rPr i="1" lang="en-GB">
                <a:solidFill>
                  <a:srgbClr val="666666"/>
                </a:solidFill>
              </a:rPr>
              <a:t>suspected_fraud_data.csv</a:t>
            </a:r>
            <a:endParaRPr i="1">
              <a:solidFill>
                <a:srgbClr val="666666"/>
              </a:solidFill>
            </a:endParaRPr>
          </a:p>
        </p:txBody>
      </p:sp>
      <p:sp>
        <p:nvSpPr>
          <p:cNvPr id="73" name="Google Shape;73;p14"/>
          <p:cNvSpPr txBox="1"/>
          <p:nvPr/>
        </p:nvSpPr>
        <p:spPr>
          <a:xfrm>
            <a:off x="2114475" y="3797100"/>
            <a:ext cx="178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rgbClr val="666666"/>
                </a:solidFill>
              </a:rPr>
              <a:t>populate_data</a:t>
            </a:r>
            <a:r>
              <a:rPr i="1" lang="en-GB">
                <a:solidFill>
                  <a:srgbClr val="666666"/>
                </a:solidFill>
              </a:rPr>
              <a:t>.py</a:t>
            </a:r>
            <a:endParaRPr>
              <a:solidFill>
                <a:srgbClr val="666666"/>
              </a:solidFill>
            </a:endParaRPr>
          </a:p>
        </p:txBody>
      </p:sp>
      <p:sp>
        <p:nvSpPr>
          <p:cNvPr id="74" name="Google Shape;74;p14"/>
          <p:cNvSpPr txBox="1"/>
          <p:nvPr/>
        </p:nvSpPr>
        <p:spPr>
          <a:xfrm>
            <a:off x="4440650" y="3797100"/>
            <a:ext cx="178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rgbClr val="666666"/>
                </a:solidFill>
              </a:rPr>
              <a:t>extract_data</a:t>
            </a:r>
            <a:r>
              <a:rPr i="1" lang="en-GB">
                <a:solidFill>
                  <a:srgbClr val="666666"/>
                </a:solidFill>
              </a:rPr>
              <a:t>.py</a:t>
            </a:r>
            <a:endParaRPr>
              <a:solidFill>
                <a:srgbClr val="666666"/>
              </a:solidFill>
            </a:endParaRPr>
          </a:p>
        </p:txBody>
      </p:sp>
      <p:cxnSp>
        <p:nvCxnSpPr>
          <p:cNvPr id="75" name="Google Shape;75;p14"/>
          <p:cNvCxnSpPr>
            <a:stCxn id="62" idx="3"/>
            <a:endCxn id="64" idx="2"/>
          </p:cNvCxnSpPr>
          <p:nvPr/>
        </p:nvCxnSpPr>
        <p:spPr>
          <a:xfrm flipH="1" rot="-5400000">
            <a:off x="4473925" y="430625"/>
            <a:ext cx="600" cy="6919200"/>
          </a:xfrm>
          <a:prstGeom prst="bentConnector3">
            <a:avLst>
              <a:gd fmla="val 102654167"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Scraping</a:t>
            </a:r>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Three main data sources</a:t>
            </a:r>
            <a:r>
              <a:rPr lang="en-GB"/>
              <a:t> used</a:t>
            </a:r>
            <a:endParaRPr/>
          </a:p>
          <a:p>
            <a:pPr indent="-317500" lvl="1" marL="914400" rtl="0" algn="l">
              <a:spcBef>
                <a:spcPts val="0"/>
              </a:spcBef>
              <a:spcAft>
                <a:spcPts val="0"/>
              </a:spcAft>
              <a:buSzPts val="1400"/>
              <a:buChar char="-"/>
            </a:pPr>
            <a:r>
              <a:rPr lang="en-GB"/>
              <a:t>Two</a:t>
            </a:r>
            <a:r>
              <a:rPr lang="en-GB"/>
              <a:t> </a:t>
            </a:r>
            <a:r>
              <a:rPr lang="en-GB"/>
              <a:t>for company information</a:t>
            </a:r>
            <a:endParaRPr/>
          </a:p>
          <a:p>
            <a:pPr indent="-317500" lvl="1" marL="914400" rtl="0" algn="l">
              <a:spcBef>
                <a:spcPts val="0"/>
              </a:spcBef>
              <a:spcAft>
                <a:spcPts val="0"/>
              </a:spcAft>
              <a:buSzPts val="1400"/>
              <a:buChar char="-"/>
            </a:pPr>
            <a:r>
              <a:rPr lang="en-GB"/>
              <a:t>One for red flag detection</a:t>
            </a:r>
            <a:endParaRPr/>
          </a:p>
          <a:p>
            <a:pPr indent="-342900" lvl="0" marL="457200" rtl="0" algn="l">
              <a:spcBef>
                <a:spcPts val="0"/>
              </a:spcBef>
              <a:spcAft>
                <a:spcPts val="0"/>
              </a:spcAft>
              <a:buSzPts val="1800"/>
              <a:buChar char="-"/>
            </a:pPr>
            <a:r>
              <a:rPr lang="en-GB"/>
              <a:t>All</a:t>
            </a:r>
            <a:r>
              <a:rPr lang="en-GB"/>
              <a:t> data sources extracted </a:t>
            </a:r>
            <a:r>
              <a:rPr b="1" lang="en-GB"/>
              <a:t>follow</a:t>
            </a:r>
            <a:r>
              <a:rPr lang="en-GB"/>
              <a:t> the websites’ </a:t>
            </a:r>
            <a:r>
              <a:rPr b="1" lang="en-GB"/>
              <a:t>terms and conditions</a:t>
            </a:r>
            <a:endParaRPr b="1"/>
          </a:p>
          <a:p>
            <a:pPr indent="-317500" lvl="1" marL="914400" rtl="0" algn="l">
              <a:spcBef>
                <a:spcPts val="0"/>
              </a:spcBef>
              <a:spcAft>
                <a:spcPts val="0"/>
              </a:spcAft>
              <a:buSzPts val="1400"/>
              <a:buChar char="-"/>
            </a:pPr>
            <a:r>
              <a:rPr lang="en-GB"/>
              <a:t>Some sites that we would have liked to use otherwise specifically state in their terms of use that web scraping is </a:t>
            </a:r>
            <a:r>
              <a:rPr lang="en-GB" u="sng"/>
              <a:t>not</a:t>
            </a:r>
            <a:r>
              <a:rPr lang="en-GB"/>
              <a:t> permitted, such as </a:t>
            </a:r>
            <a:r>
              <a:rPr lang="en-GB" u="sng">
                <a:solidFill>
                  <a:schemeClr val="hlink"/>
                </a:solidFill>
                <a:hlinkClick r:id="rId3"/>
              </a:rPr>
              <a:t>https://beta.canadasbusinessregistries.ca</a:t>
            </a:r>
            <a:endParaRPr/>
          </a:p>
          <a:p>
            <a:pPr indent="-342900" lvl="0" marL="457200" rtl="0" algn="l">
              <a:spcBef>
                <a:spcPts val="0"/>
              </a:spcBef>
              <a:spcAft>
                <a:spcPts val="0"/>
              </a:spcAft>
              <a:buSzPts val="1800"/>
              <a:buChar char="-"/>
            </a:pPr>
            <a:r>
              <a:rPr lang="en-GB"/>
              <a:t>Variety of scraping methods used to extract data including</a:t>
            </a:r>
            <a:r>
              <a:rPr lang="en-GB"/>
              <a:t> </a:t>
            </a:r>
            <a:r>
              <a:rPr b="1" lang="en-GB"/>
              <a:t>Selenium</a:t>
            </a:r>
            <a:r>
              <a:rPr lang="en-GB"/>
              <a:t>, </a:t>
            </a:r>
            <a:r>
              <a:rPr b="1" lang="en-GB"/>
              <a:t>BeautifulSoup</a:t>
            </a:r>
            <a:r>
              <a:rPr lang="en-GB"/>
              <a:t>, </a:t>
            </a:r>
            <a:r>
              <a:rPr b="1" lang="en-GB"/>
              <a:t>GET Requests</a:t>
            </a:r>
            <a:endParaRPr b="1"/>
          </a:p>
          <a:p>
            <a:pPr indent="-342900" lvl="0" marL="457200" rtl="0" algn="l">
              <a:spcBef>
                <a:spcPts val="0"/>
              </a:spcBef>
              <a:spcAft>
                <a:spcPts val="0"/>
              </a:spcAft>
              <a:buSzPts val="1800"/>
              <a:buChar char="-"/>
            </a:pPr>
            <a:r>
              <a:rPr lang="en-GB"/>
              <a:t>Data formats parsed included </a:t>
            </a:r>
            <a:r>
              <a:rPr b="1" lang="en-GB"/>
              <a:t>JSON</a:t>
            </a:r>
            <a:r>
              <a:rPr lang="en-GB"/>
              <a:t> and </a:t>
            </a:r>
            <a:r>
              <a:rPr b="1" lang="en-GB"/>
              <a:t>XML</a:t>
            </a:r>
            <a:endParaRPr b="1"/>
          </a:p>
          <a:p>
            <a:pPr indent="-342900" lvl="0" marL="457200" rtl="0" algn="l">
              <a:spcBef>
                <a:spcPts val="0"/>
              </a:spcBef>
              <a:spcAft>
                <a:spcPts val="0"/>
              </a:spcAft>
              <a:buSzPts val="1800"/>
              <a:buChar char="-"/>
            </a:pPr>
            <a:r>
              <a:rPr b="1" lang="en-GB"/>
              <a:t>Missing data</a:t>
            </a:r>
            <a:r>
              <a:rPr lang="en-GB"/>
              <a:t> is displayed as “Unknown” in the 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Source 1: </a:t>
            </a:r>
            <a:r>
              <a:rPr lang="en-GB" u="sng">
                <a:solidFill>
                  <a:schemeClr val="hlink"/>
                </a:solidFill>
                <a:hlinkClick r:id="rId3"/>
              </a:rPr>
              <a:t>City of Vancouver Open Data Portal</a:t>
            </a:r>
            <a:endParaRPr/>
          </a:p>
        </p:txBody>
      </p:sp>
      <p:sp>
        <p:nvSpPr>
          <p:cNvPr id="87" name="Google Shape;8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Used for populating </a:t>
            </a:r>
            <a:r>
              <a:rPr b="1" lang="en-GB"/>
              <a:t>business data fields</a:t>
            </a:r>
            <a:endParaRPr b="1"/>
          </a:p>
          <a:p>
            <a:pPr indent="-342900" lvl="0" marL="457200" rtl="0" algn="l">
              <a:spcBef>
                <a:spcPts val="0"/>
              </a:spcBef>
              <a:spcAft>
                <a:spcPts val="0"/>
              </a:spcAft>
              <a:buSzPts val="1800"/>
              <a:buChar char="-"/>
            </a:pPr>
            <a:r>
              <a:rPr lang="en-GB"/>
              <a:t>The sourced data is updated regularly, previous folder years are expected to remain static</a:t>
            </a:r>
            <a:endParaRPr/>
          </a:p>
          <a:p>
            <a:pPr indent="-342900" lvl="0" marL="457200" rtl="0" algn="l">
              <a:spcBef>
                <a:spcPts val="0"/>
              </a:spcBef>
              <a:spcAft>
                <a:spcPts val="0"/>
              </a:spcAft>
              <a:buSzPts val="1800"/>
              <a:buChar char="-"/>
            </a:pPr>
            <a:r>
              <a:rPr lang="en-GB"/>
              <a:t>Accessed via </a:t>
            </a:r>
            <a:r>
              <a:rPr b="1" lang="en-GB"/>
              <a:t>public API</a:t>
            </a:r>
            <a:endParaRPr b="1"/>
          </a:p>
        </p:txBody>
      </p:sp>
      <p:pic>
        <p:nvPicPr>
          <p:cNvPr id="88" name="Google Shape;88;p16"/>
          <p:cNvPicPr preferRelativeResize="0"/>
          <p:nvPr/>
        </p:nvPicPr>
        <p:blipFill>
          <a:blip r:embed="rId4">
            <a:alphaModFix/>
          </a:blip>
          <a:stretch>
            <a:fillRect/>
          </a:stretch>
        </p:blipFill>
        <p:spPr>
          <a:xfrm>
            <a:off x="1345701" y="2796275"/>
            <a:ext cx="6452599" cy="18948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Source 2: </a:t>
            </a:r>
            <a:r>
              <a:rPr lang="en-GB" u="sng">
                <a:solidFill>
                  <a:schemeClr val="hlink"/>
                </a:solidFill>
                <a:hlinkClick r:id="rId3"/>
              </a:rPr>
              <a:t>Federal BN Registry</a:t>
            </a:r>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Used for populating </a:t>
            </a:r>
            <a:r>
              <a:rPr b="1" lang="en-GB"/>
              <a:t>business data fields</a:t>
            </a:r>
            <a:endParaRPr b="1"/>
          </a:p>
          <a:p>
            <a:pPr indent="-342900" lvl="0" marL="457200" rtl="0" algn="l">
              <a:spcBef>
                <a:spcPts val="0"/>
              </a:spcBef>
              <a:spcAft>
                <a:spcPts val="0"/>
              </a:spcAft>
              <a:buSzPts val="1800"/>
              <a:buChar char="-"/>
            </a:pPr>
            <a:r>
              <a:rPr lang="en-GB"/>
              <a:t>The data is updated weekly according to comments on the site</a:t>
            </a:r>
            <a:endParaRPr/>
          </a:p>
          <a:p>
            <a:pPr indent="-342900" lvl="0" marL="457200" rtl="0" algn="l">
              <a:spcBef>
                <a:spcPts val="0"/>
              </a:spcBef>
              <a:spcAft>
                <a:spcPts val="0"/>
              </a:spcAft>
              <a:buSzPts val="1800"/>
              <a:buChar char="-"/>
            </a:pPr>
            <a:r>
              <a:rPr lang="en-GB"/>
              <a:t>One script </a:t>
            </a:r>
            <a:r>
              <a:rPr b="1" lang="en-GB"/>
              <a:t>automatically downloads</a:t>
            </a:r>
            <a:r>
              <a:rPr lang="en-GB"/>
              <a:t> the data in bulk as </a:t>
            </a:r>
            <a:r>
              <a:rPr b="1" lang="en-GB"/>
              <a:t>XML</a:t>
            </a:r>
            <a:r>
              <a:rPr lang="en-GB"/>
              <a:t> files</a:t>
            </a:r>
            <a:endParaRPr/>
          </a:p>
          <a:p>
            <a:pPr indent="-342900" lvl="0" marL="457200" rtl="0" algn="l">
              <a:spcBef>
                <a:spcPts val="0"/>
              </a:spcBef>
              <a:spcAft>
                <a:spcPts val="0"/>
              </a:spcAft>
              <a:buSzPts val="1800"/>
              <a:buChar char="-"/>
            </a:pPr>
            <a:r>
              <a:rPr lang="en-GB"/>
              <a:t>Another script scraps the director names based on extracted company names and IDs using </a:t>
            </a:r>
            <a:r>
              <a:rPr b="1" lang="en-GB"/>
              <a:t>Selenium</a:t>
            </a:r>
            <a:endParaRPr b="1"/>
          </a:p>
        </p:txBody>
      </p:sp>
      <p:pic>
        <p:nvPicPr>
          <p:cNvPr id="95" name="Google Shape;95;p17"/>
          <p:cNvPicPr preferRelativeResize="0"/>
          <p:nvPr/>
        </p:nvPicPr>
        <p:blipFill>
          <a:blip r:embed="rId4">
            <a:alphaModFix/>
          </a:blip>
          <a:stretch>
            <a:fillRect/>
          </a:stretch>
        </p:blipFill>
        <p:spPr>
          <a:xfrm>
            <a:off x="500050" y="2942901"/>
            <a:ext cx="8143877" cy="1423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Source 3: </a:t>
            </a:r>
            <a:r>
              <a:rPr lang="en-GB" u="sng">
                <a:solidFill>
                  <a:schemeClr val="hlink"/>
                </a:solidFill>
                <a:hlinkClick r:id="rId3"/>
              </a:rPr>
              <a:t>Offshore leaks database</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Used for </a:t>
            </a:r>
            <a:r>
              <a:rPr b="1" lang="en-GB"/>
              <a:t>legal check</a:t>
            </a:r>
            <a:r>
              <a:rPr lang="en-GB"/>
              <a:t> and </a:t>
            </a:r>
            <a:r>
              <a:rPr b="1" lang="en-GB"/>
              <a:t>offshore accounts</a:t>
            </a:r>
            <a:r>
              <a:rPr lang="en-GB"/>
              <a:t> for potential fraud detection</a:t>
            </a:r>
            <a:endParaRPr/>
          </a:p>
          <a:p>
            <a:pPr indent="-342900" lvl="0" marL="457200" rtl="0" algn="l">
              <a:spcBef>
                <a:spcPts val="0"/>
              </a:spcBef>
              <a:spcAft>
                <a:spcPts val="0"/>
              </a:spcAft>
              <a:buSzPts val="1800"/>
              <a:buChar char="-"/>
            </a:pPr>
            <a:r>
              <a:rPr lang="en-GB"/>
              <a:t>Multiple sub-sources scraped, including:</a:t>
            </a:r>
            <a:endParaRPr/>
          </a:p>
          <a:p>
            <a:pPr indent="-317500" lvl="1" marL="914400" rtl="0" algn="l">
              <a:spcBef>
                <a:spcPts val="0"/>
              </a:spcBef>
              <a:spcAft>
                <a:spcPts val="0"/>
              </a:spcAft>
              <a:buSzPts val="1400"/>
              <a:buChar char="-"/>
            </a:pPr>
            <a:r>
              <a:rPr lang="en-GB"/>
              <a:t>Offshore leaks</a:t>
            </a:r>
            <a:endParaRPr/>
          </a:p>
          <a:p>
            <a:pPr indent="-317500" lvl="1" marL="914400" rtl="0" algn="l">
              <a:spcBef>
                <a:spcPts val="0"/>
              </a:spcBef>
              <a:spcAft>
                <a:spcPts val="0"/>
              </a:spcAft>
              <a:buSzPts val="1400"/>
              <a:buChar char="-"/>
            </a:pPr>
            <a:r>
              <a:rPr lang="en-GB"/>
              <a:t>Bahamas Leaks </a:t>
            </a:r>
            <a:endParaRPr/>
          </a:p>
          <a:p>
            <a:pPr indent="-317500" lvl="1" marL="914400" rtl="0" algn="l">
              <a:spcBef>
                <a:spcPts val="0"/>
              </a:spcBef>
              <a:spcAft>
                <a:spcPts val="0"/>
              </a:spcAft>
              <a:buSzPts val="1400"/>
              <a:buChar char="-"/>
            </a:pPr>
            <a:r>
              <a:rPr lang="en-GB"/>
              <a:t>Panama Papers</a:t>
            </a:r>
            <a:endParaRPr/>
          </a:p>
          <a:p>
            <a:pPr indent="-317500" lvl="1" marL="914400" rtl="0" algn="l">
              <a:spcBef>
                <a:spcPts val="0"/>
              </a:spcBef>
              <a:spcAft>
                <a:spcPts val="0"/>
              </a:spcAft>
              <a:buSzPts val="1400"/>
              <a:buChar char="-"/>
            </a:pPr>
            <a:r>
              <a:rPr lang="en-GB" u="sng">
                <a:solidFill>
                  <a:schemeClr val="hlink"/>
                </a:solidFill>
                <a:hlinkClick r:id="rId4"/>
              </a:rPr>
              <a:t>CanLII Federal</a:t>
            </a:r>
            <a:endParaRPr/>
          </a:p>
          <a:p>
            <a:pPr indent="-317500" lvl="1" marL="914400" rtl="0" algn="l">
              <a:spcBef>
                <a:spcPts val="0"/>
              </a:spcBef>
              <a:spcAft>
                <a:spcPts val="0"/>
              </a:spcAft>
              <a:buSzPts val="1400"/>
              <a:buChar char="-"/>
            </a:pPr>
            <a:r>
              <a:rPr lang="en-GB" u="sng">
                <a:solidFill>
                  <a:schemeClr val="hlink"/>
                </a:solidFill>
                <a:hlinkClick r:id="rId5"/>
              </a:rPr>
              <a:t>CanLII Provincial (BC)</a:t>
            </a:r>
            <a:endParaRPr/>
          </a:p>
          <a:p>
            <a:pPr indent="0" lvl="0" marL="914400" rtl="0" algn="l">
              <a:spcBef>
                <a:spcPts val="1200"/>
              </a:spcBef>
              <a:spcAft>
                <a:spcPts val="1200"/>
              </a:spcAft>
              <a:buNone/>
            </a:pPr>
            <a:r>
              <a:t/>
            </a:r>
            <a:endParaRPr/>
          </a:p>
        </p:txBody>
      </p:sp>
      <p:pic>
        <p:nvPicPr>
          <p:cNvPr id="102" name="Google Shape;102;p18"/>
          <p:cNvPicPr preferRelativeResize="0"/>
          <p:nvPr/>
        </p:nvPicPr>
        <p:blipFill>
          <a:blip r:embed="rId6">
            <a:alphaModFix/>
          </a:blip>
          <a:stretch>
            <a:fillRect/>
          </a:stretch>
        </p:blipFill>
        <p:spPr>
          <a:xfrm>
            <a:off x="3835949" y="2259675"/>
            <a:ext cx="4750546" cy="2237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Extracted </a:t>
            </a:r>
            <a:r>
              <a:rPr lang="en-GB"/>
              <a:t>Data</a:t>
            </a:r>
            <a:r>
              <a:rPr lang="en-GB"/>
              <a:t> and Storage</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Data details</a:t>
            </a:r>
            <a:endParaRPr/>
          </a:p>
          <a:p>
            <a:pPr indent="-317500" lvl="1" marL="914400" rtl="0" algn="l">
              <a:spcBef>
                <a:spcPts val="0"/>
              </a:spcBef>
              <a:spcAft>
                <a:spcPts val="0"/>
              </a:spcAft>
              <a:buSzPts val="1400"/>
              <a:buChar char="-"/>
            </a:pPr>
            <a:r>
              <a:rPr lang="en-GB"/>
              <a:t>Over 1,000,000 rows of company details exported</a:t>
            </a:r>
            <a:endParaRPr/>
          </a:p>
          <a:p>
            <a:pPr indent="-317500" lvl="1" marL="914400" rtl="0" algn="l">
              <a:spcBef>
                <a:spcPts val="0"/>
              </a:spcBef>
              <a:spcAft>
                <a:spcPts val="0"/>
              </a:spcAft>
              <a:buSzPts val="1400"/>
              <a:buChar char="-"/>
            </a:pPr>
            <a:r>
              <a:rPr lang="en-GB"/>
              <a:t>~790,000 unique corporation IDs</a:t>
            </a:r>
            <a:endParaRPr/>
          </a:p>
          <a:p>
            <a:pPr indent="-317500" lvl="1" marL="914400" rtl="0" algn="l">
              <a:spcBef>
                <a:spcPts val="0"/>
              </a:spcBef>
              <a:spcAft>
                <a:spcPts val="0"/>
              </a:spcAft>
              <a:buSzPts val="1400"/>
              <a:buChar char="-"/>
            </a:pPr>
            <a:r>
              <a:rPr lang="en-GB"/>
              <a:t>New fields include</a:t>
            </a:r>
            <a:endParaRPr/>
          </a:p>
          <a:p>
            <a:pPr indent="-317500" lvl="2" marL="1371600" rtl="0" algn="l">
              <a:spcBef>
                <a:spcPts val="0"/>
              </a:spcBef>
              <a:spcAft>
                <a:spcPts val="0"/>
              </a:spcAft>
              <a:buSzPts val="1400"/>
              <a:buChar char="-"/>
            </a:pPr>
            <a:r>
              <a:rPr lang="en-GB"/>
              <a:t>Business</a:t>
            </a:r>
            <a:r>
              <a:rPr lang="en-GB"/>
              <a:t> numbers</a:t>
            </a:r>
            <a:endParaRPr/>
          </a:p>
          <a:p>
            <a:pPr indent="-317500" lvl="2" marL="1371600" rtl="0" algn="l">
              <a:spcBef>
                <a:spcPts val="0"/>
              </a:spcBef>
              <a:spcAft>
                <a:spcPts val="0"/>
              </a:spcAft>
              <a:buSzPts val="1400"/>
              <a:buChar char="-"/>
            </a:pPr>
            <a:r>
              <a:rPr lang="en-GB"/>
              <a:t>Addresses for federally </a:t>
            </a:r>
            <a:r>
              <a:rPr lang="en-GB"/>
              <a:t>registered</a:t>
            </a:r>
            <a:r>
              <a:rPr lang="en-GB"/>
              <a:t> companies</a:t>
            </a:r>
            <a:endParaRPr/>
          </a:p>
          <a:p>
            <a:pPr indent="-317500" lvl="2" marL="1371600" rtl="0" algn="l">
              <a:spcBef>
                <a:spcPts val="0"/>
              </a:spcBef>
              <a:spcAft>
                <a:spcPts val="0"/>
              </a:spcAft>
              <a:buSzPts val="1400"/>
              <a:buChar char="-"/>
            </a:pPr>
            <a:r>
              <a:rPr lang="en-GB"/>
              <a:t>Aliases</a:t>
            </a:r>
            <a:endParaRPr/>
          </a:p>
          <a:p>
            <a:pPr indent="-317500" lvl="2" marL="1371600" rtl="0" algn="l">
              <a:spcBef>
                <a:spcPts val="0"/>
              </a:spcBef>
              <a:spcAft>
                <a:spcPts val="0"/>
              </a:spcAft>
              <a:buSzPts val="1400"/>
              <a:buChar char="-"/>
            </a:pPr>
            <a:r>
              <a:rPr lang="en-GB"/>
              <a:t>Directors</a:t>
            </a:r>
            <a:endParaRPr/>
          </a:p>
          <a:p>
            <a:pPr indent="-342900" lvl="0" marL="457200" rtl="0" algn="l">
              <a:spcBef>
                <a:spcPts val="0"/>
              </a:spcBef>
              <a:spcAft>
                <a:spcPts val="0"/>
              </a:spcAft>
              <a:buSzPts val="1800"/>
              <a:buChar char="-"/>
            </a:pPr>
            <a:r>
              <a:rPr lang="en-GB"/>
              <a:t>Storage system</a:t>
            </a:r>
            <a:endParaRPr/>
          </a:p>
          <a:p>
            <a:pPr indent="-317500" lvl="1" marL="914400" rtl="0" algn="l">
              <a:spcBef>
                <a:spcPts val="0"/>
              </a:spcBef>
              <a:spcAft>
                <a:spcPts val="0"/>
              </a:spcAft>
              <a:buSzPts val="1400"/>
              <a:buChar char="-"/>
            </a:pPr>
            <a:r>
              <a:rPr lang="en-GB"/>
              <a:t>Currently using a series of csv files</a:t>
            </a:r>
            <a:endParaRPr/>
          </a:p>
          <a:p>
            <a:pPr indent="-317500" lvl="1" marL="914400" rtl="0" algn="l">
              <a:spcBef>
                <a:spcPts val="0"/>
              </a:spcBef>
              <a:spcAft>
                <a:spcPts val="0"/>
              </a:spcAft>
              <a:buSzPts val="1400"/>
              <a:buChar char="-"/>
            </a:pPr>
            <a:r>
              <a:rPr lang="en-GB"/>
              <a:t>Future plan is to migrate to database</a:t>
            </a:r>
            <a:endParaRPr/>
          </a:p>
        </p:txBody>
      </p:sp>
      <p:pic>
        <p:nvPicPr>
          <p:cNvPr id="109" name="Google Shape;109;p19"/>
          <p:cNvPicPr preferRelativeResize="0"/>
          <p:nvPr/>
        </p:nvPicPr>
        <p:blipFill>
          <a:blip r:embed="rId3">
            <a:alphaModFix/>
          </a:blip>
          <a:stretch>
            <a:fillRect/>
          </a:stretch>
        </p:blipFill>
        <p:spPr>
          <a:xfrm flipH="1">
            <a:off x="5852595" y="2037750"/>
            <a:ext cx="2979701" cy="2892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Fraud detection algorithms:</a:t>
            </a:r>
            <a:endParaRPr/>
          </a:p>
          <a:p>
            <a:pPr indent="-317500" lvl="1" marL="914400" rtl="0" algn="l">
              <a:spcBef>
                <a:spcPts val="0"/>
              </a:spcBef>
              <a:spcAft>
                <a:spcPts val="0"/>
              </a:spcAft>
              <a:buSzPts val="1400"/>
              <a:buChar char="-"/>
            </a:pPr>
            <a:r>
              <a:rPr lang="en-GB"/>
              <a:t>Word similarity comparisons (Levenshtein distance)</a:t>
            </a:r>
            <a:endParaRPr/>
          </a:p>
          <a:p>
            <a:pPr indent="-317500" lvl="1" marL="914400" rtl="0" algn="l">
              <a:spcBef>
                <a:spcPts val="0"/>
              </a:spcBef>
              <a:spcAft>
                <a:spcPts val="0"/>
              </a:spcAft>
              <a:buSzPts val="1400"/>
              <a:buChar char="-"/>
            </a:pPr>
            <a:r>
              <a:rPr lang="en-GB"/>
              <a:t>Business number validation</a:t>
            </a:r>
            <a:endParaRPr/>
          </a:p>
          <a:p>
            <a:pPr indent="-342900" lvl="0" marL="457200" rtl="0" algn="l">
              <a:spcBef>
                <a:spcPts val="0"/>
              </a:spcBef>
              <a:spcAft>
                <a:spcPts val="0"/>
              </a:spcAft>
              <a:buSzPts val="1800"/>
              <a:buChar char="-"/>
            </a:pPr>
            <a:r>
              <a:rPr lang="en-GB"/>
              <a:t>Fraud detection reasoning: </a:t>
            </a:r>
            <a:endParaRPr/>
          </a:p>
          <a:p>
            <a:pPr indent="-317500" lvl="1" marL="914400" rtl="0" algn="l">
              <a:spcBef>
                <a:spcPts val="0"/>
              </a:spcBef>
              <a:spcAft>
                <a:spcPts val="0"/>
              </a:spcAft>
              <a:buSzPts val="1400"/>
              <a:buChar char="-"/>
            </a:pPr>
            <a:r>
              <a:rPr lang="en-GB"/>
              <a:t>Legal history with regards to bad faith</a:t>
            </a:r>
            <a:endParaRPr/>
          </a:p>
          <a:p>
            <a:pPr indent="-317500" lvl="1" marL="914400" rtl="0" algn="l">
              <a:spcBef>
                <a:spcPts val="0"/>
              </a:spcBef>
              <a:spcAft>
                <a:spcPts val="0"/>
              </a:spcAft>
              <a:buSzPts val="1400"/>
              <a:buChar char="-"/>
            </a:pPr>
            <a:r>
              <a:rPr lang="en-GB"/>
              <a:t>Multiple addresses for the same building</a:t>
            </a:r>
            <a:endParaRPr/>
          </a:p>
          <a:p>
            <a:pPr indent="-317500" lvl="1" marL="914400" rtl="0" algn="l">
              <a:spcBef>
                <a:spcPts val="0"/>
              </a:spcBef>
              <a:spcAft>
                <a:spcPts val="0"/>
              </a:spcAft>
              <a:buSzPts val="1400"/>
              <a:buChar char="-"/>
            </a:pPr>
            <a:r>
              <a:rPr lang="en-GB"/>
              <a:t>Lack of electronic paper trail</a:t>
            </a:r>
            <a:endParaRPr/>
          </a:p>
          <a:p>
            <a:pPr indent="-317500" lvl="1" marL="914400" rtl="0" algn="l">
              <a:spcBef>
                <a:spcPts val="0"/>
              </a:spcBef>
              <a:spcAft>
                <a:spcPts val="0"/>
              </a:spcAft>
              <a:buSzPts val="1400"/>
              <a:buChar char="-"/>
            </a:pPr>
            <a:r>
              <a:rPr lang="en-GB"/>
              <a:t>Mismatched addresses</a:t>
            </a:r>
            <a:endParaRPr/>
          </a:p>
        </p:txBody>
      </p:sp>
      <p:pic>
        <p:nvPicPr>
          <p:cNvPr id="116" name="Google Shape;116;p20"/>
          <p:cNvPicPr preferRelativeResize="0"/>
          <p:nvPr/>
        </p:nvPicPr>
        <p:blipFill>
          <a:blip r:embed="rId3">
            <a:alphaModFix/>
          </a:blip>
          <a:stretch>
            <a:fillRect/>
          </a:stretch>
        </p:blipFill>
        <p:spPr>
          <a:xfrm>
            <a:off x="5550625" y="2479475"/>
            <a:ext cx="3222100" cy="228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User Interface</a:t>
            </a:r>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UI is built with </a:t>
            </a:r>
            <a:r>
              <a:rPr lang="en-GB" u="sng">
                <a:solidFill>
                  <a:schemeClr val="hlink"/>
                </a:solidFill>
                <a:hlinkClick r:id="rId3"/>
              </a:rPr>
              <a:t>Streamlit</a:t>
            </a:r>
            <a:endParaRPr/>
          </a:p>
          <a:p>
            <a:pPr indent="-342900" lvl="0" marL="457200" rtl="0" algn="l">
              <a:spcBef>
                <a:spcPts val="0"/>
              </a:spcBef>
              <a:spcAft>
                <a:spcPts val="0"/>
              </a:spcAft>
              <a:buSzPts val="1800"/>
              <a:buChar char="-"/>
            </a:pPr>
            <a:r>
              <a:rPr lang="en-GB"/>
              <a:t>Designed with the end user in mind</a:t>
            </a:r>
            <a:endParaRPr/>
          </a:p>
          <a:p>
            <a:pPr indent="-317500" lvl="1" marL="914400" rtl="0" algn="l">
              <a:spcBef>
                <a:spcPts val="0"/>
              </a:spcBef>
              <a:spcAft>
                <a:spcPts val="0"/>
              </a:spcAft>
              <a:buSzPts val="1400"/>
              <a:buChar char="-"/>
            </a:pPr>
            <a:r>
              <a:rPr lang="en-GB"/>
              <a:t>Able to search with either </a:t>
            </a:r>
            <a:endParaRPr/>
          </a:p>
          <a:p>
            <a:pPr indent="-317500" lvl="2" marL="1371600" rtl="0" algn="l">
              <a:spcBef>
                <a:spcPts val="0"/>
              </a:spcBef>
              <a:spcAft>
                <a:spcPts val="0"/>
              </a:spcAft>
              <a:buSzPts val="1400"/>
              <a:buChar char="-"/>
            </a:pPr>
            <a:r>
              <a:rPr lang="en-GB"/>
              <a:t>Company address</a:t>
            </a:r>
            <a:endParaRPr/>
          </a:p>
          <a:p>
            <a:pPr indent="-317500" lvl="2" marL="1371600" rtl="0" algn="l">
              <a:spcBef>
                <a:spcPts val="0"/>
              </a:spcBef>
              <a:spcAft>
                <a:spcPts val="0"/>
              </a:spcAft>
              <a:buSzPts val="1400"/>
              <a:buChar char="-"/>
            </a:pPr>
            <a:r>
              <a:rPr lang="en-GB"/>
              <a:t>Company name</a:t>
            </a:r>
            <a:endParaRPr/>
          </a:p>
          <a:p>
            <a:pPr indent="-317500" lvl="2" marL="1371600" rtl="0" algn="l">
              <a:spcBef>
                <a:spcPts val="0"/>
              </a:spcBef>
              <a:spcAft>
                <a:spcPts val="0"/>
              </a:spcAft>
              <a:buSzPts val="1400"/>
              <a:buChar char="-"/>
            </a:pPr>
            <a:r>
              <a:rPr lang="en-GB"/>
              <a:t>Company name AND address</a:t>
            </a:r>
            <a:endParaRPr/>
          </a:p>
          <a:p>
            <a:pPr indent="-317500" lvl="1" marL="914400" rtl="0" algn="l">
              <a:spcBef>
                <a:spcPts val="0"/>
              </a:spcBef>
              <a:spcAft>
                <a:spcPts val="0"/>
              </a:spcAft>
              <a:buSzPts val="1400"/>
              <a:buChar char="-"/>
            </a:pPr>
            <a:r>
              <a:rPr lang="en-GB"/>
              <a:t>Easy to quickly read summary</a:t>
            </a:r>
            <a:endParaRPr/>
          </a:p>
          <a:p>
            <a:pPr indent="-317500" lvl="1" marL="914400" rtl="0" algn="l">
              <a:spcBef>
                <a:spcPts val="0"/>
              </a:spcBef>
              <a:spcAft>
                <a:spcPts val="0"/>
              </a:spcAft>
              <a:buSzPts val="1400"/>
              <a:buChar char="-"/>
            </a:pPr>
            <a:r>
              <a:rPr lang="en-GB"/>
              <a:t>Side-by-side maps for comparison</a:t>
            </a:r>
            <a:endParaRPr/>
          </a:p>
          <a:p>
            <a:pPr indent="-317500" lvl="1" marL="914400" rtl="0" algn="l">
              <a:spcBef>
                <a:spcPts val="0"/>
              </a:spcBef>
              <a:spcAft>
                <a:spcPts val="0"/>
              </a:spcAft>
              <a:buSzPts val="1400"/>
              <a:buChar char="-"/>
            </a:pPr>
            <a:r>
              <a:rPr lang="en-GB"/>
              <a:t>Displays key information </a:t>
            </a:r>
            <a:endParaRPr/>
          </a:p>
          <a:p>
            <a:pPr indent="-317500" lvl="2" marL="1371600" rtl="0" algn="l">
              <a:spcBef>
                <a:spcPts val="0"/>
              </a:spcBef>
              <a:spcAft>
                <a:spcPts val="0"/>
              </a:spcAft>
              <a:buSzPts val="1400"/>
              <a:buChar char="-"/>
            </a:pPr>
            <a:r>
              <a:rPr lang="en-GB"/>
              <a:t>Includes helpful links for manual review</a:t>
            </a:r>
            <a:endParaRPr/>
          </a:p>
          <a:p>
            <a:pPr indent="-317500" lvl="1" marL="914400" rtl="0" algn="l">
              <a:spcBef>
                <a:spcPts val="0"/>
              </a:spcBef>
              <a:spcAft>
                <a:spcPts val="0"/>
              </a:spcAft>
              <a:buSzPts val="1400"/>
              <a:buChar char="-"/>
            </a:pPr>
            <a:r>
              <a:rPr lang="en-GB"/>
              <a:t>Helpful error messages</a:t>
            </a:r>
            <a:endParaRPr/>
          </a:p>
          <a:p>
            <a:pPr indent="-317500" lvl="1" marL="914400" rtl="0" algn="l">
              <a:spcBef>
                <a:spcPts val="0"/>
              </a:spcBef>
              <a:spcAft>
                <a:spcPts val="0"/>
              </a:spcAft>
              <a:buSzPts val="1400"/>
              <a:buChar char="-"/>
            </a:pPr>
            <a:r>
              <a:rPr lang="en-GB"/>
              <a:t>Fraud/Legal checks with suspicion score</a:t>
            </a:r>
            <a:endParaRPr/>
          </a:p>
        </p:txBody>
      </p:sp>
      <p:pic>
        <p:nvPicPr>
          <p:cNvPr id="123" name="Google Shape;123;p21"/>
          <p:cNvPicPr preferRelativeResize="0"/>
          <p:nvPr/>
        </p:nvPicPr>
        <p:blipFill>
          <a:blip r:embed="rId4">
            <a:alphaModFix/>
          </a:blip>
          <a:stretch>
            <a:fillRect/>
          </a:stretch>
        </p:blipFill>
        <p:spPr>
          <a:xfrm>
            <a:off x="5275049" y="258288"/>
            <a:ext cx="3408825" cy="462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